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d8e8597c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d8e8597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54d9c2e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54d9c2e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d8e8597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d8e8597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54d9c2e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54d9c2e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d8e8597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d8e8597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54d9c2e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54d9c2e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d8e8597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d8e8597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54d9c2e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54d9c2e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d8e8597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d8e8597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54d9c2e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54d9c2e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d8e8597c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d8e8597c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d8e8597c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d8e8597c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54d9c2e2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54d9c2e2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54d9c2e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54d9c2e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d8e8597c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d8e8597c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d8e8597c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d8e8597c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d8e8597c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d8e8597c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d8e8597c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d8e8597c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d8e8597c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d8e8597c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d8e8597c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d8e8597c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d8e8597c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d8e8597c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d8e8597c6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d8e8597c6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d8e8597c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d8e8597c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230075"/>
            <a:ext cx="8520600" cy="18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Visualización de la Información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9" name="Google Shape;89;p13"/>
          <p:cNvSpPr txBox="1"/>
          <p:nvPr>
            <p:ph type="ctrTitle"/>
          </p:nvPr>
        </p:nvSpPr>
        <p:spPr>
          <a:xfrm>
            <a:off x="246975" y="816875"/>
            <a:ext cx="8751600" cy="12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solidFill>
                  <a:schemeClr val="accent2"/>
                </a:solidFill>
              </a:rPr>
              <a:t>Visualización de la Información</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695675" y="561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Presentación de la información</a:t>
            </a:r>
            <a:endParaRPr/>
          </a:p>
        </p:txBody>
      </p:sp>
      <p:sp>
        <p:nvSpPr>
          <p:cNvPr id="142" name="Google Shape;142;p22"/>
          <p:cNvSpPr txBox="1"/>
          <p:nvPr>
            <p:ph idx="1" type="body"/>
          </p:nvPr>
        </p:nvSpPr>
        <p:spPr>
          <a:xfrm>
            <a:off x="3570525" y="1510250"/>
            <a:ext cx="5278800" cy="35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 presentación de la información se refiere al proceso mediante el cual se exhibe el contenido de un tema ante una audiencia. Su objetivo principal es informar a las personas acerca de un tema en particular y puede hacerse pública a través de diferentes medios como discursos, textos, imágenes, videos, grabaciones de audio o componentes multimedia.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Por lo general, una presentación puede consistir en la exhibición de datos o contenidos y puede llevarse a cabo en diferentes contextos, como académico, empresarial, entre otros. En la era digital, las presentaciones también pueden realizarse utilizando tecnologías modernas como programas de presentaciones, por ejemplo, Microsoft PowerPoint, Google Slides, entre otros, que permiten presentar la información de manera dinámica y visual, con diapositivas que contienen texto, imágenes, videos, gráficos, y efectos de animación.</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143" name="Google Shape;143;p22"/>
          <p:cNvPicPr preferRelativeResize="0"/>
          <p:nvPr/>
        </p:nvPicPr>
        <p:blipFill>
          <a:blip r:embed="rId3">
            <a:alphaModFix/>
          </a:blip>
          <a:stretch>
            <a:fillRect/>
          </a:stretch>
        </p:blipFill>
        <p:spPr>
          <a:xfrm>
            <a:off x="287500" y="1340375"/>
            <a:ext cx="2972649" cy="1974425"/>
          </a:xfrm>
          <a:prstGeom prst="rect">
            <a:avLst/>
          </a:prstGeom>
          <a:noFill/>
          <a:ln>
            <a:noFill/>
          </a:ln>
        </p:spPr>
      </p:pic>
      <p:pic>
        <p:nvPicPr>
          <p:cNvPr id="144" name="Google Shape;144;p22"/>
          <p:cNvPicPr preferRelativeResize="0"/>
          <p:nvPr/>
        </p:nvPicPr>
        <p:blipFill rotWithShape="1">
          <a:blip r:embed="rId4">
            <a:alphaModFix/>
          </a:blip>
          <a:srcRect b="0" l="19389" r="15654" t="0"/>
          <a:stretch/>
        </p:blipFill>
        <p:spPr>
          <a:xfrm>
            <a:off x="364913" y="3683675"/>
            <a:ext cx="2817823" cy="1126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9450" y="55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Visualizar la información</a:t>
            </a:r>
            <a:endParaRPr/>
          </a:p>
        </p:txBody>
      </p:sp>
      <p:sp>
        <p:nvSpPr>
          <p:cNvPr id="155" name="Google Shape;155;p24"/>
          <p:cNvSpPr txBox="1"/>
          <p:nvPr>
            <p:ph idx="1" type="body"/>
          </p:nvPr>
        </p:nvSpPr>
        <p:spPr>
          <a:xfrm>
            <a:off x="3753875" y="1341375"/>
            <a:ext cx="5095200" cy="360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200">
                <a:solidFill>
                  <a:srgbClr val="374151"/>
                </a:solidFill>
                <a:latin typeface="Roboto"/>
                <a:ea typeface="Roboto"/>
                <a:cs typeface="Roboto"/>
                <a:sym typeface="Roboto"/>
              </a:rPr>
              <a:t>La visualización de la información se refiere a la práctica de representar datos o información de manera visual y significativa, de modo que los usuarios puedan interpretar y comprender fácilmente. Esta representación visual puede adoptar muchas formas, incluyendo imágenes, esquemas, animaciones, gráficos, mapas y paneles, y tiene una amplia gama de aplicaciones en campos tan diversos.</a:t>
            </a:r>
            <a:endParaRPr sz="1200">
              <a:solidFill>
                <a:srgbClr val="374151"/>
              </a:solidFill>
              <a:latin typeface="Roboto"/>
              <a:ea typeface="Roboto"/>
              <a:cs typeface="Roboto"/>
              <a:sym typeface="Roboto"/>
            </a:endParaRPr>
          </a:p>
          <a:p>
            <a:pPr indent="0" lvl="0" marL="0" rtl="0" algn="just">
              <a:spcBef>
                <a:spcPts val="1200"/>
              </a:spcBef>
              <a:spcAft>
                <a:spcPts val="0"/>
              </a:spcAft>
              <a:buNone/>
            </a:pPr>
            <a:r>
              <a:rPr b="1" lang="es-419" sz="1200">
                <a:solidFill>
                  <a:srgbClr val="374151"/>
                </a:solidFill>
                <a:latin typeface="Roboto"/>
                <a:ea typeface="Roboto"/>
                <a:cs typeface="Roboto"/>
                <a:sym typeface="Roboto"/>
              </a:rPr>
              <a:t>En esencia, se puede considerar la visualización de la información como una forma de narrar datos usando técnicas visuales.</a:t>
            </a:r>
            <a:endParaRPr b="1" sz="1200">
              <a:solidFill>
                <a:srgbClr val="374151"/>
              </a:solidFill>
              <a:latin typeface="Roboto"/>
              <a:ea typeface="Roboto"/>
              <a:cs typeface="Roboto"/>
              <a:sym typeface="Roboto"/>
            </a:endParaRPr>
          </a:p>
          <a:p>
            <a:pPr indent="0" lvl="0" marL="0" rtl="0" algn="just">
              <a:spcBef>
                <a:spcPts val="1200"/>
              </a:spcBef>
              <a:spcAft>
                <a:spcPts val="1200"/>
              </a:spcAft>
              <a:buNone/>
            </a:pPr>
            <a:r>
              <a:rPr lang="es-419" sz="1200">
                <a:solidFill>
                  <a:srgbClr val="374151"/>
                </a:solidFill>
                <a:latin typeface="Roboto"/>
                <a:ea typeface="Roboto"/>
                <a:cs typeface="Roboto"/>
                <a:sym typeface="Roboto"/>
              </a:rPr>
              <a:t>La visualización de datos puede ser un elemento crucial en la ciencia de datos y en la arquitectura de presentación de datos (DPA), donde los datos recolectados, procesados y modelados son visualizados para obtener conclusiones.</a:t>
            </a:r>
            <a:endParaRPr b="1" sz="1200">
              <a:solidFill>
                <a:srgbClr val="374151"/>
              </a:solidFill>
              <a:latin typeface="Roboto"/>
              <a:ea typeface="Roboto"/>
              <a:cs typeface="Roboto"/>
              <a:sym typeface="Roboto"/>
            </a:endParaRPr>
          </a:p>
        </p:txBody>
      </p:sp>
      <p:pic>
        <p:nvPicPr>
          <p:cNvPr id="156" name="Google Shape;156;p24"/>
          <p:cNvPicPr preferRelativeResize="0"/>
          <p:nvPr/>
        </p:nvPicPr>
        <p:blipFill>
          <a:blip r:embed="rId3">
            <a:alphaModFix/>
          </a:blip>
          <a:stretch>
            <a:fillRect/>
          </a:stretch>
        </p:blipFill>
        <p:spPr>
          <a:xfrm>
            <a:off x="330925" y="1456175"/>
            <a:ext cx="2921149" cy="1643149"/>
          </a:xfrm>
          <a:prstGeom prst="rect">
            <a:avLst/>
          </a:prstGeom>
          <a:noFill/>
          <a:ln>
            <a:noFill/>
          </a:ln>
        </p:spPr>
      </p:pic>
      <p:pic>
        <p:nvPicPr>
          <p:cNvPr id="157" name="Google Shape;157;p24"/>
          <p:cNvPicPr preferRelativeResize="0"/>
          <p:nvPr/>
        </p:nvPicPr>
        <p:blipFill rotWithShape="1">
          <a:blip r:embed="rId4">
            <a:alphaModFix/>
          </a:blip>
          <a:srcRect b="0" l="26246" r="25737" t="0"/>
          <a:stretch/>
        </p:blipFill>
        <p:spPr>
          <a:xfrm>
            <a:off x="330925" y="3373600"/>
            <a:ext cx="2921149" cy="164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695675" y="580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Tablas o cuadros</a:t>
            </a:r>
            <a:endParaRPr/>
          </a:p>
        </p:txBody>
      </p:sp>
      <p:sp>
        <p:nvSpPr>
          <p:cNvPr id="168" name="Google Shape;168;p26"/>
          <p:cNvSpPr txBox="1"/>
          <p:nvPr>
            <p:ph idx="1" type="body"/>
          </p:nvPr>
        </p:nvSpPr>
        <p:spPr>
          <a:xfrm>
            <a:off x="477675" y="1739450"/>
            <a:ext cx="6349800" cy="32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1F1F1F"/>
                </a:solidFill>
                <a:highlight>
                  <a:srgbClr val="FFFFFF"/>
                </a:highlight>
                <a:latin typeface="Arial"/>
                <a:ea typeface="Arial"/>
                <a:cs typeface="Arial"/>
                <a:sym typeface="Arial"/>
              </a:rPr>
              <a:t>Una tabla es una forma de visualización de datos que organiza los datos en filas y columnas. Las tablas son una forma de visualización de datos muy versátil y pueden utilizarse para representar una gran variedad de datos. Por ejemplo, las tablas pueden utilizarse para representar datos numéricos, datos de texto, o una combinación de datos numéricos y de texto.</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Las tablas son una forma de visualización de datos muy efectiva para comunicar información a un público amplio. Las tablas son fáciles de entender y pueden utilizarse para representar una gran cantidad de datos en un espacio pequeño. Además, las tablas pueden utilizarse para comparar datos de diferentes grupos o categorías.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Las tablas son una forma de visualización de datos muy versátil y efectiva. Las tablas pueden utilizarse para representar una gran variedad de datos y pueden utilizarse para comunicar información a un público amplio.</a:t>
            </a:r>
            <a:endParaRPr/>
          </a:p>
        </p:txBody>
      </p:sp>
      <p:pic>
        <p:nvPicPr>
          <p:cNvPr id="169" name="Google Shape;169;p26"/>
          <p:cNvPicPr preferRelativeResize="0"/>
          <p:nvPr/>
        </p:nvPicPr>
        <p:blipFill>
          <a:blip r:embed="rId3">
            <a:alphaModFix/>
          </a:blip>
          <a:stretch>
            <a:fillRect/>
          </a:stretch>
        </p:blipFill>
        <p:spPr>
          <a:xfrm>
            <a:off x="6984700" y="3323475"/>
            <a:ext cx="2006901" cy="1660254"/>
          </a:xfrm>
          <a:prstGeom prst="rect">
            <a:avLst/>
          </a:prstGeom>
          <a:noFill/>
          <a:ln>
            <a:noFill/>
          </a:ln>
        </p:spPr>
      </p:pic>
      <p:pic>
        <p:nvPicPr>
          <p:cNvPr id="170" name="Google Shape;170;p26"/>
          <p:cNvPicPr preferRelativeResize="0"/>
          <p:nvPr/>
        </p:nvPicPr>
        <p:blipFill>
          <a:blip r:embed="rId4">
            <a:alphaModFix/>
          </a:blip>
          <a:stretch>
            <a:fillRect/>
          </a:stretch>
        </p:blipFill>
        <p:spPr>
          <a:xfrm>
            <a:off x="7064900" y="1739450"/>
            <a:ext cx="1846500" cy="127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gráficos</a:t>
            </a:r>
            <a:endParaRPr sz="1600">
              <a:solidFill>
                <a:srgbClr val="595959"/>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27650" y="54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Gráficos</a:t>
            </a:r>
            <a:endParaRPr/>
          </a:p>
        </p:txBody>
      </p:sp>
      <p:sp>
        <p:nvSpPr>
          <p:cNvPr id="181" name="Google Shape;181;p28"/>
          <p:cNvSpPr txBox="1"/>
          <p:nvPr>
            <p:ph idx="1" type="body"/>
          </p:nvPr>
        </p:nvSpPr>
        <p:spPr>
          <a:xfrm>
            <a:off x="226775" y="1393725"/>
            <a:ext cx="4554900" cy="36195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s-419" sz="1200">
                <a:solidFill>
                  <a:srgbClr val="1F1F1F"/>
                </a:solidFill>
                <a:highlight>
                  <a:srgbClr val="FFFFFF"/>
                </a:highlight>
                <a:latin typeface="Arial"/>
                <a:ea typeface="Arial"/>
                <a:cs typeface="Arial"/>
                <a:sym typeface="Arial"/>
              </a:rPr>
              <a:t>Un gráfico es una representación visual de datos numéricos que muestra la relación entre dos o más variables. Los gráficos pueden utilizarse para comunicar información de una manera clara y concisa, y pueden ayudar a los usuarios a identificar patrones y tendencias en los datos.</a:t>
            </a:r>
            <a:endParaRPr sz="1200">
              <a:solidFill>
                <a:srgbClr val="1F1F1F"/>
              </a:solidFill>
              <a:highlight>
                <a:srgbClr val="FFFFFF"/>
              </a:highlight>
              <a:latin typeface="Arial"/>
              <a:ea typeface="Arial"/>
              <a:cs typeface="Arial"/>
              <a:sym typeface="Arial"/>
            </a:endParaRPr>
          </a:p>
          <a:p>
            <a:pPr indent="0" lvl="0" marL="0" rtl="0" algn="just">
              <a:spcBef>
                <a:spcPts val="1800"/>
              </a:spcBef>
              <a:spcAft>
                <a:spcPts val="0"/>
              </a:spcAft>
              <a:buNone/>
            </a:pPr>
            <a:r>
              <a:rPr lang="es-419" sz="1200">
                <a:solidFill>
                  <a:srgbClr val="1F1F1F"/>
                </a:solidFill>
                <a:highlight>
                  <a:srgbClr val="FFFFFF"/>
                </a:highlight>
                <a:latin typeface="Arial"/>
                <a:ea typeface="Arial"/>
                <a:cs typeface="Arial"/>
                <a:sym typeface="Arial"/>
              </a:rPr>
              <a:t>Hay muchos tipos diferentes de gráficos, cada uno con sus propias ventajas y desventajas. Algunos de los gráficos más comunes incluyen: barras, líneas, circular, </a:t>
            </a:r>
            <a:r>
              <a:rPr lang="es-419" sz="1200">
                <a:solidFill>
                  <a:srgbClr val="1F1F1F"/>
                </a:solidFill>
                <a:highlight>
                  <a:srgbClr val="FFFFFF"/>
                </a:highlight>
                <a:latin typeface="Arial"/>
                <a:ea typeface="Arial"/>
                <a:cs typeface="Arial"/>
                <a:sym typeface="Arial"/>
              </a:rPr>
              <a:t>dispersión</a:t>
            </a:r>
            <a:r>
              <a:rPr lang="es-419" sz="1200">
                <a:solidFill>
                  <a:srgbClr val="1F1F1F"/>
                </a:solidFill>
                <a:highlight>
                  <a:srgbClr val="FFFFFF"/>
                </a:highlight>
                <a:latin typeface="Arial"/>
                <a:ea typeface="Arial"/>
                <a:cs typeface="Arial"/>
                <a:sym typeface="Arial"/>
              </a:rPr>
              <a:t>. </a:t>
            </a:r>
            <a:endParaRPr sz="1200">
              <a:solidFill>
                <a:srgbClr val="1F1F1F"/>
              </a:solidFill>
              <a:highlight>
                <a:srgbClr val="FFFFFF"/>
              </a:highlight>
              <a:latin typeface="Arial"/>
              <a:ea typeface="Arial"/>
              <a:cs typeface="Arial"/>
              <a:sym typeface="Arial"/>
            </a:endParaRPr>
          </a:p>
          <a:p>
            <a:pPr indent="0" lvl="0" marL="0" rtl="0" algn="just">
              <a:spcBef>
                <a:spcPts val="1800"/>
              </a:spcBef>
              <a:spcAft>
                <a:spcPts val="0"/>
              </a:spcAft>
              <a:buNone/>
            </a:pPr>
            <a:r>
              <a:rPr b="1" lang="es-419" sz="1200">
                <a:solidFill>
                  <a:srgbClr val="1F1F1F"/>
                </a:solidFill>
                <a:highlight>
                  <a:srgbClr val="FFFFFF"/>
                </a:highlight>
                <a:latin typeface="Arial"/>
                <a:ea typeface="Arial"/>
                <a:cs typeface="Arial"/>
                <a:sym typeface="Arial"/>
              </a:rPr>
              <a:t>Un gráfico tiene por objetivo tratar de brindar una representación clara e inteligente de lo que quiere saber</a:t>
            </a:r>
            <a:r>
              <a:rPr lang="es-419" sz="1200">
                <a:solidFill>
                  <a:srgbClr val="1F1F1F"/>
                </a:solidFill>
                <a:highlight>
                  <a:srgbClr val="FFFFFF"/>
                </a:highlight>
                <a:latin typeface="Arial"/>
                <a:ea typeface="Arial"/>
                <a:cs typeface="Arial"/>
                <a:sym typeface="Arial"/>
              </a:rPr>
              <a:t>.</a:t>
            </a:r>
            <a:endParaRPr sz="1200">
              <a:solidFill>
                <a:srgbClr val="1F1F1F"/>
              </a:solidFill>
              <a:highlight>
                <a:srgbClr val="FFFFFF"/>
              </a:highlight>
              <a:latin typeface="Arial"/>
              <a:ea typeface="Arial"/>
              <a:cs typeface="Arial"/>
              <a:sym typeface="Arial"/>
            </a:endParaRPr>
          </a:p>
          <a:p>
            <a:pPr indent="0" lvl="0" marL="0" rtl="0" algn="just">
              <a:spcBef>
                <a:spcPts val="1800"/>
              </a:spcBef>
              <a:spcAft>
                <a:spcPts val="1200"/>
              </a:spcAft>
              <a:buNone/>
            </a:pPr>
            <a:r>
              <a:rPr lang="es-419" sz="1200">
                <a:solidFill>
                  <a:srgbClr val="1F1F1F"/>
                </a:solidFill>
                <a:highlight>
                  <a:srgbClr val="FFFFFF"/>
                </a:highlight>
                <a:latin typeface="Arial"/>
                <a:ea typeface="Arial"/>
                <a:cs typeface="Arial"/>
                <a:sym typeface="Arial"/>
              </a:rPr>
              <a:t>La elección del tipo de gráfico adecuado depende de los datos que se vayan a representar y del mensaje que se quiera comunicar. Es importante utilizar un gráfico que sea fácil de entender y que ayude a los usuarios a identificar patrones y tendencias en los datos.</a:t>
            </a:r>
            <a:endParaRPr/>
          </a:p>
        </p:txBody>
      </p:sp>
      <p:pic>
        <p:nvPicPr>
          <p:cNvPr id="182" name="Google Shape;182;p28"/>
          <p:cNvPicPr preferRelativeResize="0"/>
          <p:nvPr/>
        </p:nvPicPr>
        <p:blipFill>
          <a:blip r:embed="rId3">
            <a:alphaModFix/>
          </a:blip>
          <a:stretch>
            <a:fillRect/>
          </a:stretch>
        </p:blipFill>
        <p:spPr>
          <a:xfrm>
            <a:off x="5408875" y="2395800"/>
            <a:ext cx="3463275" cy="2448550"/>
          </a:xfrm>
          <a:prstGeom prst="rect">
            <a:avLst/>
          </a:prstGeom>
          <a:noFill/>
          <a:ln>
            <a:noFill/>
          </a:ln>
        </p:spPr>
      </p:pic>
      <p:pic>
        <p:nvPicPr>
          <p:cNvPr id="183" name="Google Shape;183;p28"/>
          <p:cNvPicPr preferRelativeResize="0"/>
          <p:nvPr/>
        </p:nvPicPr>
        <p:blipFill>
          <a:blip r:embed="rId4">
            <a:alphaModFix/>
          </a:blip>
          <a:stretch>
            <a:fillRect/>
          </a:stretch>
        </p:blipFill>
        <p:spPr>
          <a:xfrm>
            <a:off x="6193375" y="790250"/>
            <a:ext cx="1894274" cy="1494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gráficos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Dashboards (reportes)</a:t>
            </a:r>
            <a:endParaRPr sz="1600">
              <a:solidFill>
                <a:srgbClr val="595959"/>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7650" y="599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Dashboard (reportes)</a:t>
            </a:r>
            <a:endParaRPr/>
          </a:p>
        </p:txBody>
      </p:sp>
      <p:sp>
        <p:nvSpPr>
          <p:cNvPr id="194" name="Google Shape;194;p30"/>
          <p:cNvSpPr txBox="1"/>
          <p:nvPr>
            <p:ph idx="1" type="body"/>
          </p:nvPr>
        </p:nvSpPr>
        <p:spPr>
          <a:xfrm>
            <a:off x="3488500" y="1581900"/>
            <a:ext cx="5539200" cy="3416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s-419" sz="1200">
                <a:solidFill>
                  <a:srgbClr val="1F1F1F"/>
                </a:solidFill>
                <a:highlight>
                  <a:srgbClr val="FFFFFF"/>
                </a:highlight>
                <a:latin typeface="Arial"/>
                <a:ea typeface="Arial"/>
                <a:cs typeface="Arial"/>
                <a:sym typeface="Arial"/>
              </a:rPr>
              <a:t>Un dashboard y un reporte son dos herramientas que se utilizan para comunicar información. Sin embargo, existen algunas diferencias clave entre ambos.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Un dashboard es una herramienta visual que presenta información clave en un formato fácil de entender e interactiva (la información puede cambiar, no es estática). Los dashboards suelen utilizarse para monitorizar el rendimiento de un negocio o de un departamento. Los dashboards suelen presentar datos a través de gráficos, tablas y otras visualizaciones.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Un reporte, por otro lado, es un documento más largo que presenta información de manera más detallada (suelen ser estáticos). Los reportes suelen utilizarse para comunicar información sobre un tema específico. Los reportes suelen incluir texto, tablas y gráficos.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En general, los dashboards son una mejor opción para comunicar información clave de manera rápida y fácil. Los reportes, por otro lado, son una mejor opción para comunicar información más detallada.</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1200"/>
              </a:spcAft>
              <a:buNone/>
            </a:pPr>
            <a:r>
              <a:t/>
            </a:r>
            <a:endParaRPr/>
          </a:p>
        </p:txBody>
      </p:sp>
      <p:pic>
        <p:nvPicPr>
          <p:cNvPr id="195" name="Google Shape;195;p30"/>
          <p:cNvPicPr preferRelativeResize="0"/>
          <p:nvPr/>
        </p:nvPicPr>
        <p:blipFill>
          <a:blip r:embed="rId3">
            <a:alphaModFix/>
          </a:blip>
          <a:stretch>
            <a:fillRect/>
          </a:stretch>
        </p:blipFill>
        <p:spPr>
          <a:xfrm>
            <a:off x="391775" y="2977175"/>
            <a:ext cx="2904374" cy="1959550"/>
          </a:xfrm>
          <a:prstGeom prst="rect">
            <a:avLst/>
          </a:prstGeom>
          <a:noFill/>
          <a:ln>
            <a:noFill/>
          </a:ln>
        </p:spPr>
      </p:pic>
      <p:pic>
        <p:nvPicPr>
          <p:cNvPr id="196" name="Google Shape;196;p30"/>
          <p:cNvPicPr preferRelativeResize="0"/>
          <p:nvPr/>
        </p:nvPicPr>
        <p:blipFill>
          <a:blip r:embed="rId4">
            <a:alphaModFix/>
          </a:blip>
          <a:stretch>
            <a:fillRect/>
          </a:stretch>
        </p:blipFill>
        <p:spPr>
          <a:xfrm>
            <a:off x="661225" y="1446000"/>
            <a:ext cx="2365473" cy="1531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gráficos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Dashboards (reportes)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Otros elementos</a:t>
            </a:r>
            <a:endParaRPr sz="1600">
              <a:solidFill>
                <a:srgbClr val="59595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gráficos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Dashboards (reportes)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Otros elementos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Conclusión </a:t>
            </a:r>
            <a:endParaRPr sz="1600">
              <a:solidFill>
                <a:srgbClr val="595959"/>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702525" y="596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elementos</a:t>
            </a:r>
            <a:endParaRPr/>
          </a:p>
        </p:txBody>
      </p:sp>
      <p:sp>
        <p:nvSpPr>
          <p:cNvPr id="207" name="Google Shape;207;p32"/>
          <p:cNvSpPr txBox="1"/>
          <p:nvPr>
            <p:ph idx="1" type="body"/>
          </p:nvPr>
        </p:nvSpPr>
        <p:spPr>
          <a:xfrm>
            <a:off x="729450" y="1497275"/>
            <a:ext cx="7688700" cy="3430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rgbClr val="1F1F1F"/>
                </a:solidFill>
                <a:highlight>
                  <a:srgbClr val="FFFFFF"/>
                </a:highlight>
                <a:latin typeface="Arial"/>
                <a:ea typeface="Arial"/>
                <a:cs typeface="Arial"/>
                <a:sym typeface="Arial"/>
              </a:rPr>
              <a:t>Además de las tablas, gráficos, dashboards y reportes, otros elementos de visualización de información incluyen:</a:t>
            </a:r>
            <a:endParaRPr sz="1200">
              <a:solidFill>
                <a:srgbClr val="1F1F1F"/>
              </a:solidFill>
              <a:highlight>
                <a:srgbClr val="FFFFFF"/>
              </a:highlight>
              <a:latin typeface="Arial"/>
              <a:ea typeface="Arial"/>
              <a:cs typeface="Arial"/>
              <a:sym typeface="Arial"/>
            </a:endParaRPr>
          </a:p>
          <a:p>
            <a:pPr indent="-299085" lvl="0" marL="457200" rtl="0" algn="l">
              <a:spcBef>
                <a:spcPts val="180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Mapas</a:t>
            </a:r>
            <a:r>
              <a:rPr lang="es-419" sz="1200">
                <a:solidFill>
                  <a:srgbClr val="1F1F1F"/>
                </a:solidFill>
                <a:highlight>
                  <a:srgbClr val="FFFFFF"/>
                </a:highlight>
                <a:latin typeface="Arial"/>
                <a:ea typeface="Arial"/>
                <a:cs typeface="Arial"/>
                <a:sym typeface="Arial"/>
              </a:rPr>
              <a:t>: Los mapas se utilizan para representar datos geográficos. Pueden utilizarse para mostrar la distribución de la población, los patrones de migración, los centros económicos y otros datos geográficos.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Infografías</a:t>
            </a:r>
            <a:r>
              <a:rPr lang="es-419" sz="1200">
                <a:solidFill>
                  <a:srgbClr val="1F1F1F"/>
                </a:solidFill>
                <a:highlight>
                  <a:srgbClr val="FFFFFF"/>
                </a:highlight>
                <a:latin typeface="Arial"/>
                <a:ea typeface="Arial"/>
                <a:cs typeface="Arial"/>
                <a:sym typeface="Arial"/>
              </a:rPr>
              <a:t>: Las infografías son una combinación de texto, gráficos y otros elementos visuales que se utilizan para comunicar información de una manera clara y concisa. Las infografías pueden utilizarse para comunicar una variedad de temas, incluyendo noticias, ciencia, negocios y educación.</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Ilustraciones</a:t>
            </a:r>
            <a:r>
              <a:rPr lang="es-419" sz="1200">
                <a:solidFill>
                  <a:srgbClr val="1F1F1F"/>
                </a:solidFill>
                <a:highlight>
                  <a:srgbClr val="FFFFFF"/>
                </a:highlight>
                <a:latin typeface="Arial"/>
                <a:ea typeface="Arial"/>
                <a:cs typeface="Arial"/>
                <a:sym typeface="Arial"/>
              </a:rPr>
              <a:t>: Las ilustraciones son dibujos o pinturas que se utilizan para comunicar información. Las ilustraciones pueden utilizarse para representar conceptos abstractos, ilustrar procesos o crear imágenes memorables.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Fotografías</a:t>
            </a:r>
            <a:r>
              <a:rPr lang="es-419" sz="1200">
                <a:solidFill>
                  <a:srgbClr val="1F1F1F"/>
                </a:solidFill>
                <a:highlight>
                  <a:srgbClr val="FFFFFF"/>
                </a:highlight>
                <a:latin typeface="Arial"/>
                <a:ea typeface="Arial"/>
                <a:cs typeface="Arial"/>
                <a:sym typeface="Arial"/>
              </a:rPr>
              <a:t>: Las fotografías son imágenes que se utilizan para comunicar información. Las fotografías pueden utilizarse para documentar eventos, mostrar productos o crear imágenes estéticas.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Vídeos</a:t>
            </a:r>
            <a:r>
              <a:rPr lang="es-419" sz="1200">
                <a:solidFill>
                  <a:srgbClr val="1F1F1F"/>
                </a:solidFill>
                <a:highlight>
                  <a:srgbClr val="FFFFFF"/>
                </a:highlight>
                <a:latin typeface="Arial"/>
                <a:ea typeface="Arial"/>
                <a:cs typeface="Arial"/>
                <a:sym typeface="Arial"/>
              </a:rPr>
              <a:t>: Los vídeos son secuencias de imágenes que se utilizan para comunicar información. Los vídeos pueden utilizarse para mostrar procesos, contar historias o crear experiencias inmersivas.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1800"/>
              </a:spcAft>
              <a:buNone/>
            </a:pPr>
            <a:r>
              <a:rPr lang="es-419" sz="1200">
                <a:solidFill>
                  <a:srgbClr val="1F1F1F"/>
                </a:solidFill>
                <a:highlight>
                  <a:srgbClr val="FFFFFF"/>
                </a:highlight>
                <a:latin typeface="Arial"/>
                <a:ea typeface="Arial"/>
                <a:cs typeface="Arial"/>
                <a:sym typeface="Arial"/>
              </a:rPr>
              <a:t>Estos son sólo algunos ejemplos de los elementos de visualización de información que se pueden utilizar para comunicar información de una manera efectiva. La elección del elemento de visualización adecuado depende de los datos que se vayan a representar y del mensaje que se quiera comunicar.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3"/>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rgbClr val="595959"/>
                </a:solidFill>
                <a:latin typeface="Lato"/>
                <a:ea typeface="Lato"/>
                <a:cs typeface="Lato"/>
                <a:sym typeface="Lato"/>
              </a:rPr>
              <a:t>Presentar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Visualizar la información</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Las tablas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gráficos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Los Dashboards (reportes)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Otros elementos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Conclusión </a:t>
            </a:r>
            <a:endParaRPr sz="1600">
              <a:solidFill>
                <a:srgbClr val="595959"/>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7650" y="55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225" name="Google Shape;225;p35"/>
          <p:cNvSpPr txBox="1"/>
          <p:nvPr>
            <p:ph idx="1" type="body"/>
          </p:nvPr>
        </p:nvSpPr>
        <p:spPr>
          <a:xfrm>
            <a:off x="727650" y="1441200"/>
            <a:ext cx="7688700" cy="3567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Antes de iniciar la visualización:</a:t>
            </a:r>
            <a:endParaRPr/>
          </a:p>
          <a:p>
            <a:pPr indent="-299085" lvl="0" marL="457200" rtl="0" algn="l">
              <a:spcBef>
                <a:spcPts val="120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Conoce tus datos</a:t>
            </a:r>
            <a:r>
              <a:rPr lang="es-419" sz="1200">
                <a:solidFill>
                  <a:srgbClr val="1F1F1F"/>
                </a:solidFill>
                <a:highlight>
                  <a:srgbClr val="FFFFFF"/>
                </a:highlight>
                <a:latin typeface="Arial"/>
                <a:ea typeface="Arial"/>
                <a:cs typeface="Arial"/>
                <a:sym typeface="Arial"/>
              </a:rPr>
              <a:t>. Antes de empezar a visualizar tus datos, es importante que los entiendas bien. Esto incluye conocer su origen, su estructura y sus limitaciones.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Selecciona el gráfico correcto</a:t>
            </a:r>
            <a:r>
              <a:rPr lang="es-419" sz="1200">
                <a:solidFill>
                  <a:srgbClr val="1F1F1F"/>
                </a:solidFill>
                <a:highlight>
                  <a:srgbClr val="FFFFFF"/>
                </a:highlight>
                <a:latin typeface="Arial"/>
                <a:ea typeface="Arial"/>
                <a:cs typeface="Arial"/>
                <a:sym typeface="Arial"/>
              </a:rPr>
              <a:t>. Hay muchos tipos diferentes de gráficos, cada uno con sus propias ventajas y desventajas. Es importante seleccionar el gráfico que sea más adecuado para los datos que estás representando y para el mensaje que quieres comunicar.</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Utiliza colores y etiquetas claras</a:t>
            </a:r>
            <a:r>
              <a:rPr lang="es-419" sz="1200">
                <a:solidFill>
                  <a:srgbClr val="1F1F1F"/>
                </a:solidFill>
                <a:highlight>
                  <a:srgbClr val="FFFFFF"/>
                </a:highlight>
                <a:latin typeface="Arial"/>
                <a:ea typeface="Arial"/>
                <a:cs typeface="Arial"/>
                <a:sym typeface="Arial"/>
              </a:rPr>
              <a:t>. Los colores y las etiquetas deben ser fáciles de entender y deben ayudar a los usuarios a identificar los patrones y las tendencias en los datos.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Mantén los gráficos simples</a:t>
            </a:r>
            <a:r>
              <a:rPr lang="es-419" sz="1200">
                <a:solidFill>
                  <a:srgbClr val="1F1F1F"/>
                </a:solidFill>
                <a:highlight>
                  <a:srgbClr val="FFFFFF"/>
                </a:highlight>
                <a:latin typeface="Arial"/>
                <a:ea typeface="Arial"/>
                <a:cs typeface="Arial"/>
                <a:sym typeface="Arial"/>
              </a:rPr>
              <a:t>. Los gráficos deben ser fáciles de leer y entender. Evita utilizar demasiados datos o elementos visuales.</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Prueba diferentes gráficos</a:t>
            </a:r>
            <a:r>
              <a:rPr lang="es-419" sz="1200">
                <a:solidFill>
                  <a:srgbClr val="1F1F1F"/>
                </a:solidFill>
                <a:highlight>
                  <a:srgbClr val="FFFFFF"/>
                </a:highlight>
                <a:latin typeface="Arial"/>
                <a:ea typeface="Arial"/>
                <a:cs typeface="Arial"/>
                <a:sym typeface="Arial"/>
              </a:rPr>
              <a:t>. No tengas miedo de experimentar con diferentes tipos de gráficos hasta encontrar uno que sea eficaz para comunicar tu mensaje.</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Revisa tus gráficos con un público objetivo</a:t>
            </a:r>
            <a:r>
              <a:rPr lang="es-419" sz="1200">
                <a:solidFill>
                  <a:srgbClr val="1F1F1F"/>
                </a:solidFill>
                <a:highlight>
                  <a:srgbClr val="FFFFFF"/>
                </a:highlight>
                <a:latin typeface="Arial"/>
                <a:ea typeface="Arial"/>
                <a:cs typeface="Arial"/>
                <a:sym typeface="Arial"/>
              </a:rPr>
              <a:t>. Es importante obtener comentarios de otras personas antes de compartir tus gráficos. Esto te ayudará a asegurarte de que tus gráficos son claros, concisos y fáciles de entender.</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Actualiza tus gráficos regularmente</a:t>
            </a:r>
            <a:r>
              <a:rPr lang="es-419" sz="1200">
                <a:solidFill>
                  <a:srgbClr val="1F1F1F"/>
                </a:solidFill>
                <a:highlight>
                  <a:srgbClr val="FFFFFF"/>
                </a:highlight>
                <a:latin typeface="Arial"/>
                <a:ea typeface="Arial"/>
                <a:cs typeface="Arial"/>
                <a:sym typeface="Arial"/>
              </a:rPr>
              <a:t>. A medida que tus datos cambien, también deben cambiar tus gráficos. Esto asegurará que tus gráficos estén siempre actualizados y que presenten la información más precisa posible.</a:t>
            </a:r>
            <a:endParaRPr sz="1200">
              <a:solidFill>
                <a:srgbClr val="1F1F1F"/>
              </a:solidFill>
              <a:highlight>
                <a:srgbClr val="FFFFFF"/>
              </a:highlight>
              <a:latin typeface="Arial"/>
              <a:ea typeface="Arial"/>
              <a:cs typeface="Arial"/>
              <a:sym typeface="Arial"/>
            </a:endParaRPr>
          </a:p>
          <a:p>
            <a:pPr indent="-299085" lvl="0" marL="457200" rtl="0" algn="l">
              <a:spcBef>
                <a:spcPts val="0"/>
              </a:spcBef>
              <a:spcAft>
                <a:spcPts val="0"/>
              </a:spcAft>
              <a:buClr>
                <a:srgbClr val="1F1F1F"/>
              </a:buClr>
              <a:buSzPct val="100000"/>
              <a:buFont typeface="Arial"/>
              <a:buAutoNum type="arabicPeriod"/>
            </a:pPr>
            <a:r>
              <a:rPr b="1" lang="es-419" sz="1200">
                <a:solidFill>
                  <a:srgbClr val="1F1F1F"/>
                </a:solidFill>
                <a:highlight>
                  <a:srgbClr val="FFFFFF"/>
                </a:highlight>
                <a:latin typeface="Arial"/>
                <a:ea typeface="Arial"/>
                <a:cs typeface="Arial"/>
                <a:sym typeface="Arial"/>
              </a:rPr>
              <a:t>Utiliza la visualización de datos para contar historias</a:t>
            </a:r>
            <a:r>
              <a:rPr lang="es-419" sz="1200">
                <a:solidFill>
                  <a:srgbClr val="1F1F1F"/>
                </a:solidFill>
                <a:highlight>
                  <a:srgbClr val="FFFFFF"/>
                </a:highlight>
                <a:latin typeface="Arial"/>
                <a:ea typeface="Arial"/>
                <a:cs typeface="Arial"/>
                <a:sym typeface="Arial"/>
              </a:rPr>
              <a:t>. La visualización de datos puede ser una herramienta poderosa para contar historias. Al utilizar la visualización de datos, puedes ayudar a los usuarios a entender conceptos complejos y a ver el mundo de una nueva manera.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6"/>
          <p:cNvPicPr preferRelativeResize="0"/>
          <p:nvPr/>
        </p:nvPicPr>
        <p:blipFill>
          <a:blip r:embed="rId3">
            <a:alphaModFix/>
          </a:blip>
          <a:stretch>
            <a:fillRect/>
          </a:stretch>
        </p:blipFill>
        <p:spPr>
          <a:xfrm>
            <a:off x="0" y="-1"/>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Recordemos</a:t>
            </a:r>
            <a:endParaRPr sz="1600">
              <a:solidFill>
                <a:srgbClr val="595959"/>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359325" y="1501000"/>
            <a:ext cx="8545199" cy="3320650"/>
          </a:xfrm>
          <a:prstGeom prst="rect">
            <a:avLst/>
          </a:prstGeom>
          <a:noFill/>
          <a:ln>
            <a:noFill/>
          </a:ln>
        </p:spPr>
      </p:pic>
      <p:sp>
        <p:nvSpPr>
          <p:cNvPr id="105" name="Google Shape;105;p16"/>
          <p:cNvSpPr txBox="1"/>
          <p:nvPr/>
        </p:nvSpPr>
        <p:spPr>
          <a:xfrm>
            <a:off x="359325" y="585975"/>
            <a:ext cx="8655600" cy="100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400">
                <a:solidFill>
                  <a:srgbClr val="1A1A1A"/>
                </a:solidFill>
                <a:latin typeface="Raleway"/>
                <a:ea typeface="Raleway"/>
                <a:cs typeface="Raleway"/>
                <a:sym typeface="Raleway"/>
              </a:rPr>
              <a:t>Recordemos…</a:t>
            </a:r>
            <a:endParaRPr b="1" sz="3400">
              <a:solidFill>
                <a:srgbClr val="1A1A1A"/>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7"/>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18"/>
          <p:cNvPicPr preferRelativeResize="0"/>
          <p:nvPr/>
        </p:nvPicPr>
        <p:blipFill>
          <a:blip r:embed="rId3">
            <a:alphaModFix/>
          </a:blip>
          <a:stretch>
            <a:fillRect/>
          </a:stretch>
        </p:blipFill>
        <p:spPr>
          <a:xfrm>
            <a:off x="0" y="433090"/>
            <a:ext cx="9144003" cy="42773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19"/>
          <p:cNvPicPr preferRelativeResize="0"/>
          <p:nvPr/>
        </p:nvPicPr>
        <p:blipFill>
          <a:blip r:embed="rId3">
            <a:alphaModFix/>
          </a:blip>
          <a:stretch>
            <a:fillRect/>
          </a:stretch>
        </p:blipFill>
        <p:spPr>
          <a:xfrm>
            <a:off x="88913" y="1016100"/>
            <a:ext cx="8969775" cy="3676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359325" y="1501000"/>
            <a:ext cx="8545199" cy="3320650"/>
          </a:xfrm>
          <a:prstGeom prst="rect">
            <a:avLst/>
          </a:prstGeom>
          <a:noFill/>
          <a:ln>
            <a:noFill/>
          </a:ln>
        </p:spPr>
      </p:pic>
      <p:sp>
        <p:nvSpPr>
          <p:cNvPr id="131" name="Google Shape;131;p20"/>
          <p:cNvSpPr txBox="1"/>
          <p:nvPr/>
        </p:nvSpPr>
        <p:spPr>
          <a:xfrm>
            <a:off x="359325" y="585975"/>
            <a:ext cx="8655600" cy="100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400">
                <a:solidFill>
                  <a:srgbClr val="1A1A1A"/>
                </a:solidFill>
                <a:latin typeface="Raleway"/>
                <a:ea typeface="Raleway"/>
                <a:cs typeface="Raleway"/>
                <a:sym typeface="Raleway"/>
              </a:rPr>
              <a:t>Recordemos…</a:t>
            </a:r>
            <a:endParaRPr b="1" sz="3400">
              <a:solidFill>
                <a:srgbClr val="1A1A1A"/>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Recordemos</a:t>
            </a:r>
            <a:endParaRPr sz="1600">
              <a:solidFill>
                <a:srgbClr val="595959"/>
              </a:solidFill>
              <a:latin typeface="Lato"/>
              <a:ea typeface="Lato"/>
              <a:cs typeface="Lato"/>
              <a:sym typeface="Lato"/>
            </a:endParaRPr>
          </a:p>
          <a:p>
            <a:pPr indent="-330200" lvl="0" marL="457200" rtl="0" algn="l">
              <a:spcBef>
                <a:spcPts val="0"/>
              </a:spcBef>
              <a:spcAft>
                <a:spcPts val="0"/>
              </a:spcAft>
              <a:buClr>
                <a:srgbClr val="595959"/>
              </a:buClr>
              <a:buSzPts val="1600"/>
              <a:buFont typeface="Lato"/>
              <a:buAutoNum type="arabicPeriod"/>
            </a:pPr>
            <a:r>
              <a:rPr lang="es-419" sz="1600">
                <a:solidFill>
                  <a:schemeClr val="accent1"/>
                </a:solidFill>
                <a:latin typeface="Lato"/>
                <a:ea typeface="Lato"/>
                <a:cs typeface="Lato"/>
                <a:sym typeface="Lato"/>
              </a:rPr>
              <a:t>Presentar la información</a:t>
            </a:r>
            <a:endParaRPr sz="16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